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0" r:id="rId2"/>
    <p:sldId id="612" r:id="rId3"/>
    <p:sldId id="618" r:id="rId4"/>
    <p:sldId id="625" r:id="rId5"/>
    <p:sldId id="627" r:id="rId6"/>
    <p:sldId id="645" r:id="rId7"/>
    <p:sldId id="649" r:id="rId8"/>
    <p:sldId id="650" r:id="rId9"/>
    <p:sldId id="651" r:id="rId10"/>
    <p:sldId id="259" r:id="rId11"/>
  </p:sldIdLst>
  <p:sldSz cx="12188825" cy="6858000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0C"/>
    <a:srgbClr val="068200"/>
    <a:srgbClr val="150070"/>
    <a:srgbClr val="1300A2"/>
    <a:srgbClr val="2002FE"/>
    <a:srgbClr val="680000"/>
    <a:srgbClr val="A40000"/>
    <a:srgbClr val="DA0000"/>
    <a:srgbClr val="FE0000"/>
    <a:srgbClr val="FFE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8" autoAdjust="0"/>
    <p:restoredTop sz="84019" autoAdjust="0"/>
  </p:normalViewPr>
  <p:slideViewPr>
    <p:cSldViewPr snapToGrid="0" snapToObjects="1">
      <p:cViewPr varScale="1">
        <p:scale>
          <a:sx n="105" d="100"/>
          <a:sy n="105" d="100"/>
        </p:scale>
        <p:origin x="880" y="200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300.png>
</file>

<file path=ppt/media/image350.png>
</file>

<file path=ppt/media/image4.wmf>
</file>

<file path=ppt/media/image5.gif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F3201-1AE3-CB42-B4BF-89F26A2CEB8B}" type="datetimeFigureOut">
              <a:rPr lang="es-CO" smtClean="0"/>
              <a:t>12/12/23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12DF3A-400E-5E4C-8985-D32F88511E8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8993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41645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27450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8670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2521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2DF3A-400E-5E4C-8985-D32F88511E8F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4827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7376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656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1780415" y="274639"/>
            <a:ext cx="3654531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1076468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529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6213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277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030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182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37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482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601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750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4DC6D-0167-3A4F-A6F0-379DDECBCE93}" type="datetimeFigureOut">
              <a:rPr lang="es-ES" smtClean="0"/>
              <a:t>12/12/23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544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9CCDDE3-20D9-CB92-0D88-BDCCFAFAF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5176" cy="686931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CA77A8F-F687-457C-5682-94EBAA326EBF}"/>
              </a:ext>
            </a:extLst>
          </p:cNvPr>
          <p:cNvSpPr txBox="1"/>
          <p:nvPr/>
        </p:nvSpPr>
        <p:spPr>
          <a:xfrm>
            <a:off x="2136935" y="2228671"/>
            <a:ext cx="7908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IMPLEMENTACIÓN DE BGWO PARA SELECCIÓN DE CARACTERISTICAS</a:t>
            </a:r>
            <a:endParaRPr lang="es-CO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5FBB63A-17EF-F62E-0BA5-B120D6AE96F0}"/>
              </a:ext>
            </a:extLst>
          </p:cNvPr>
          <p:cNvSpPr txBox="1"/>
          <p:nvPr/>
        </p:nvSpPr>
        <p:spPr>
          <a:xfrm>
            <a:off x="3209587" y="4490578"/>
            <a:ext cx="57728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Mag. Camilo Enrique Romero Parra</a:t>
            </a:r>
          </a:p>
          <a:p>
            <a:pPr algn="ctr"/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CO" sz="1600" dirty="0">
                <a:latin typeface="Arial" panose="020B0604020202020204" pitchFamily="34" charset="0"/>
                <a:cs typeface="Arial" panose="020B0604020202020204" pitchFamily="34" charset="0"/>
              </a:rPr>
              <a:t>Profesor: PhD. Carlos Alberto Cobos</a:t>
            </a:r>
          </a:p>
          <a:p>
            <a:pPr algn="ctr"/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Maestría en Computación</a:t>
            </a: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Facultad de Ingeniería Electrónica y Telecomunicaciones</a:t>
            </a:r>
          </a:p>
          <a:p>
            <a:pPr algn="ctr"/>
            <a:r>
              <a:rPr lang="es-MX" sz="1600" dirty="0"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  <a:endParaRPr lang="es-CO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4D2B663A-D57A-BE27-C790-271FA294F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900" y="295545"/>
            <a:ext cx="1212673" cy="138783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D77D82C-CFF5-A3FD-59F9-5CF5A2AC8E96}"/>
              </a:ext>
            </a:extLst>
          </p:cNvPr>
          <p:cNvSpPr txBox="1"/>
          <p:nvPr/>
        </p:nvSpPr>
        <p:spPr>
          <a:xfrm>
            <a:off x="3025776" y="3590457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OPTIMIZACIÓN DE MODELOS USANDO METAHEURÍSTICAS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6779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62B26486-3652-20CC-B4A0-0A5EC4882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" y="0"/>
            <a:ext cx="12170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7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5135F3E-3245-21DD-B01D-6448DF142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1" y="1117068"/>
            <a:ext cx="44679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32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Contenido</a:t>
            </a:r>
            <a:endParaRPr lang="es-CO" sz="32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B31DAF-222F-B63D-839E-5990D05B0F63}"/>
              </a:ext>
            </a:extLst>
          </p:cNvPr>
          <p:cNvSpPr txBox="1"/>
          <p:nvPr/>
        </p:nvSpPr>
        <p:spPr>
          <a:xfrm>
            <a:off x="1058091" y="2057400"/>
            <a:ext cx="1032766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2800" dirty="0"/>
              <a:t>Algoritmo GWO adecuado para problemas binarios: BGWO (Binary </a:t>
            </a:r>
            <a:r>
              <a:rPr lang="es-CO" sz="2800" i="0" u="none" strike="noStrike" baseline="0" dirty="0">
                <a:latin typeface="Calibri" panose="020F0502020204030204" pitchFamily="34" charset="0"/>
              </a:rPr>
              <a:t>Grey Wolf </a:t>
            </a:r>
            <a:r>
              <a:rPr lang="es-CO" sz="2800" i="0" u="none" strike="noStrike" baseline="0" dirty="0" err="1">
                <a:latin typeface="Calibri" panose="020F0502020204030204" pitchFamily="34" charset="0"/>
              </a:rPr>
              <a:t>Optimizer</a:t>
            </a:r>
            <a:r>
              <a:rPr lang="es-MX" sz="28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s-MX" sz="2800" dirty="0"/>
          </a:p>
          <a:p>
            <a:pPr marL="342900" indent="-342900">
              <a:buFont typeface="+mj-lt"/>
              <a:buAutoNum type="arabicPeriod"/>
            </a:pPr>
            <a:r>
              <a:rPr lang="es-ES_tradnl" sz="2800" dirty="0"/>
              <a:t>Implementación del algoritmo BGWO para el </a:t>
            </a:r>
            <a:r>
              <a:rPr lang="es-ES_tradnl" sz="2800" dirty="0" err="1"/>
              <a:t>dataset</a:t>
            </a:r>
            <a:r>
              <a:rPr lang="es-ES_tradnl" sz="2800" dirty="0"/>
              <a:t> </a:t>
            </a:r>
            <a:r>
              <a:rPr lang="es-ES_tradnl" sz="2800" dirty="0" err="1"/>
              <a:t>IonosphereEW</a:t>
            </a:r>
            <a:endParaRPr lang="es-ES_tradnl" sz="2800" dirty="0"/>
          </a:p>
          <a:p>
            <a:pPr marL="342900" indent="-342900">
              <a:buFont typeface="+mj-lt"/>
              <a:buAutoNum type="arabicPeriod"/>
            </a:pPr>
            <a:endParaRPr lang="es-MX" sz="2800" dirty="0"/>
          </a:p>
          <a:p>
            <a:pPr marL="342900" indent="-342900">
              <a:buFont typeface="+mj-lt"/>
              <a:buAutoNum type="arabicPeriod"/>
            </a:pPr>
            <a:r>
              <a:rPr lang="es-MX" sz="2800" dirty="0"/>
              <a:t>Comparativa de resultados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86298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00C91065-4DD4-5BA2-ECC4-B32A23224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1" y="147484"/>
            <a:ext cx="2813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GREY WOLF OPTIMIZER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2075D43-200B-4EAA-33E9-F8B01B6D7D9E}"/>
              </a:ext>
            </a:extLst>
          </p:cNvPr>
          <p:cNvSpPr txBox="1"/>
          <p:nvPr/>
        </p:nvSpPr>
        <p:spPr>
          <a:xfrm>
            <a:off x="3860431" y="940122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Inspiración en el fenómeno natural</a:t>
            </a:r>
            <a:endParaRPr lang="es-CO" sz="2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19F155D-6A96-6627-EE53-318737CA617E}"/>
              </a:ext>
            </a:extLst>
          </p:cNvPr>
          <p:cNvSpPr txBox="1"/>
          <p:nvPr/>
        </p:nvSpPr>
        <p:spPr>
          <a:xfrm>
            <a:off x="1128394" y="2653064"/>
            <a:ext cx="4917113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Búsqueda de la presa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MX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Rastreo, persecución y acercamiento a la presa</a:t>
            </a:r>
            <a:endParaRPr lang="es-CO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Rodeo y asedio hasta que deja de moverse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CO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Ataque</a:t>
            </a:r>
          </a:p>
        </p:txBody>
      </p:sp>
      <p:pic>
        <p:nvPicPr>
          <p:cNvPr id="13" name="Imagen 12" descr="Perro parado en dos patas">
            <a:extLst>
              <a:ext uri="{FF2B5EF4-FFF2-40B4-BE49-F238E27FC236}">
                <a16:creationId xmlns:a16="http://schemas.microsoft.com/office/drawing/2014/main" id="{D100F240-4F70-8877-6F44-74A1E31ABE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56" b="6198"/>
          <a:stretch/>
        </p:blipFill>
        <p:spPr>
          <a:xfrm>
            <a:off x="6186704" y="1918952"/>
            <a:ext cx="5882515" cy="38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9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F4175E0-3712-998C-4465-B056A25E5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21782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Seudocódigo BGWO1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1CC6632-5DC8-DD99-DFF9-757F9A47F4FD}"/>
                  </a:ext>
                </a:extLst>
              </p:cNvPr>
              <p:cNvSpPr txBox="1"/>
              <p:nvPr/>
            </p:nvSpPr>
            <p:spPr>
              <a:xfrm>
                <a:off x="3073276" y="814660"/>
                <a:ext cx="6103916" cy="58115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1. Comienzo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2. Inicialización aleatoria la población de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3. Inicialización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4. Evaluación del fitness de los lobos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5. Definición de: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mejor lobo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segundo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tercero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6. 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máximo número de iteraciones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7.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8. 		Cálculo de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  <m:r>
                      <a:rPr lang="es-CO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</m:oMath>
                </a14:m>
                <a:r>
                  <a:rPr lang="es-CO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  <m:sub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  <m:sup>
                        <m: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bSup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9. 		Generación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aplicando el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𝐶𝑟𝑜𝑠𝑠𝑜𝑣𝑒𝑟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entre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10. 	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11. 	Evaluación del fitness de todos los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p>
                        </m:sSup>
                        <m:d>
                          <m:d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12. 	Actualización de la posición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13. 	Actualización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14. 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1CC6632-5DC8-DD99-DFF9-757F9A47F4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3276" y="814660"/>
                <a:ext cx="6103916" cy="5811527"/>
              </a:xfrm>
              <a:prstGeom prst="rect">
                <a:avLst/>
              </a:prstGeom>
              <a:blipFill>
                <a:blip r:embed="rId3"/>
                <a:stretch>
                  <a:fillRect l="-300" t="-105" b="-21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8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F4175E0-3712-998C-4465-B056A25E5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" y="10273"/>
            <a:ext cx="12170364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3860432" y="217823"/>
            <a:ext cx="44679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Seudocódigo BGWO2</a:t>
            </a:r>
            <a:endParaRPr lang="es-CO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C2E24F47-27F0-1B75-2949-68EAEA0E15AB}"/>
                  </a:ext>
                </a:extLst>
              </p:cNvPr>
              <p:cNvSpPr txBox="1"/>
              <p:nvPr/>
            </p:nvSpPr>
            <p:spPr>
              <a:xfrm>
                <a:off x="3073276" y="825483"/>
                <a:ext cx="6103916" cy="58012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1. Comienzo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2. Inicialización aleatoria la población de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3. Inicialización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4. Evaluación del fitness de los lobos (EFO),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5. Definición de: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mejor lobo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segundo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44958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La posición del tercero mejor</a:t>
                </a:r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6. 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máximo número de iteraciones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7. 	Ciclo de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1 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hasta el número de lobos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8. 		Cálculo de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9. 		Generación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p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con base en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𝑆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10. 	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11. 	Evaluación del fitness de todos los lobos grises,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sup>
                        </m:sSup>
                        <m:d>
                          <m:dPr>
                            <m:ctrlPr>
                              <a:rPr lang="es-CO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s-MX" sz="14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</m:d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12. 	Actualización de la posición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sub>
                    </m:sSub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MX" sz="14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𝛿</m:t>
                        </m:r>
                      </m:sub>
                    </m:sSub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13. 	Actualización de los parámetros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sz="14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14. Siguiente </a:t>
                </a:r>
                <a14:m>
                  <m:oMath xmlns:m="http://schemas.openxmlformats.org/officeDocument/2006/math">
                    <m:r>
                      <a:rPr lang="es-MX" sz="1400" i="1" kern="1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s-CO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C2E24F47-27F0-1B75-2949-68EAEA0E15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3276" y="825483"/>
                <a:ext cx="6103916" cy="5801268"/>
              </a:xfrm>
              <a:prstGeom prst="rect">
                <a:avLst/>
              </a:prstGeom>
              <a:blipFill>
                <a:blip r:embed="rId3"/>
                <a:stretch>
                  <a:fillRect l="-300" b="-21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ángulo 3">
            <a:extLst>
              <a:ext uri="{FF2B5EF4-FFF2-40B4-BE49-F238E27FC236}">
                <a16:creationId xmlns:a16="http://schemas.microsoft.com/office/drawing/2014/main" id="{3C9AC456-74A6-F470-456D-860E45965B17}"/>
              </a:ext>
            </a:extLst>
          </p:cNvPr>
          <p:cNvSpPr/>
          <p:nvPr/>
        </p:nvSpPr>
        <p:spPr>
          <a:xfrm>
            <a:off x="3073276" y="4146508"/>
            <a:ext cx="4218173" cy="65314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29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7" y="1096667"/>
            <a:ext cx="10450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>
                <a:latin typeface="Martel-Regular"/>
              </a:rPr>
              <a:t>Aplicación de BGWO para selección de características</a:t>
            </a:r>
            <a:endParaRPr lang="es-CO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C1AD378-7E3E-EEA2-1690-0BFE45B3B5B0}"/>
              </a:ext>
            </a:extLst>
          </p:cNvPr>
          <p:cNvSpPr txBox="1"/>
          <p:nvPr/>
        </p:nvSpPr>
        <p:spPr>
          <a:xfrm>
            <a:off x="703013" y="1893488"/>
            <a:ext cx="1078279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Artículo estudiado: </a:t>
            </a:r>
            <a:r>
              <a:rPr lang="es-CO" sz="2400" i="1" kern="100" dirty="0" err="1">
                <a:cs typeface="Times New Roman" panose="02020603050405020304" pitchFamily="18" charset="0"/>
              </a:rPr>
              <a:t>Binary</a:t>
            </a:r>
            <a:r>
              <a:rPr lang="es-CO" sz="2400" i="1" kern="100" dirty="0">
                <a:cs typeface="Times New Roman" panose="02020603050405020304" pitchFamily="18" charset="0"/>
              </a:rPr>
              <a:t> Gray Wolf </a:t>
            </a:r>
            <a:r>
              <a:rPr lang="es-CO" sz="2400" i="1" kern="100" dirty="0" err="1">
                <a:cs typeface="Times New Roman" panose="02020603050405020304" pitchFamily="18" charset="0"/>
              </a:rPr>
              <a:t>Optimization</a:t>
            </a:r>
            <a:r>
              <a:rPr lang="es-CO" sz="2400" i="1" kern="100" dirty="0">
                <a:cs typeface="Times New Roman" panose="02020603050405020304" pitchFamily="18" charset="0"/>
              </a:rPr>
              <a:t> </a:t>
            </a:r>
            <a:r>
              <a:rPr lang="es-CO" sz="2400" i="1" kern="100" dirty="0" err="1">
                <a:cs typeface="Times New Roman" panose="02020603050405020304" pitchFamily="18" charset="0"/>
              </a:rPr>
              <a:t>Approaches</a:t>
            </a:r>
            <a:r>
              <a:rPr lang="es-CO" sz="2400" i="1" kern="100" dirty="0">
                <a:cs typeface="Times New Roman" panose="02020603050405020304" pitchFamily="18" charset="0"/>
              </a:rPr>
              <a:t> </a:t>
            </a:r>
            <a:r>
              <a:rPr lang="es-CO" sz="2400" i="1" kern="100" dirty="0" err="1">
                <a:cs typeface="Times New Roman" panose="02020603050405020304" pitchFamily="18" charset="0"/>
              </a:rPr>
              <a:t>for</a:t>
            </a:r>
            <a:r>
              <a:rPr lang="es-CO" sz="2400" i="1" kern="100" dirty="0">
                <a:cs typeface="Times New Roman" panose="02020603050405020304" pitchFamily="18" charset="0"/>
              </a:rPr>
              <a:t> </a:t>
            </a:r>
            <a:r>
              <a:rPr lang="es-CO" sz="2400" i="1" kern="100" dirty="0" err="1">
                <a:cs typeface="Times New Roman" panose="02020603050405020304" pitchFamily="18" charset="0"/>
              </a:rPr>
              <a:t>Feature</a:t>
            </a:r>
            <a:r>
              <a:rPr lang="es-CO" sz="2400" i="1" kern="100" dirty="0">
                <a:cs typeface="Times New Roman" panose="02020603050405020304" pitchFamily="18" charset="0"/>
              </a:rPr>
              <a:t> </a:t>
            </a:r>
            <a:r>
              <a:rPr lang="es-CO" sz="2400" i="1" kern="100" dirty="0" err="1">
                <a:cs typeface="Times New Roman" panose="02020603050405020304" pitchFamily="18" charset="0"/>
              </a:rPr>
              <a:t>Selection</a:t>
            </a:r>
            <a:endParaRPr lang="es-CO" sz="24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CO" sz="24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400" kern="100" dirty="0" err="1">
                <a:ea typeface="Calibri" panose="020F0502020204030204" pitchFamily="34" charset="0"/>
                <a:cs typeface="Times New Roman" panose="02020603050405020304" pitchFamily="18" charset="0"/>
              </a:rPr>
              <a:t>Datasets</a:t>
            </a:r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s-CO" sz="2400" kern="100" dirty="0" err="1">
                <a:cs typeface="Times New Roman" panose="02020603050405020304" pitchFamily="18" charset="0"/>
              </a:rPr>
              <a:t>IonosphereEW</a:t>
            </a:r>
            <a:r>
              <a:rPr lang="es-CO" sz="2400" kern="100" dirty="0">
                <a:cs typeface="Times New Roman" panose="02020603050405020304" pitchFamily="18" charset="0"/>
              </a:rPr>
              <a:t> - Repositorio UCI</a:t>
            </a:r>
          </a:p>
          <a:p>
            <a:pPr algn="just"/>
            <a:endParaRPr lang="es-CO" sz="2400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Adecuación del </a:t>
            </a:r>
            <a:r>
              <a:rPr lang="es-CO" sz="2400" kern="100" dirty="0" err="1"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s-CO" sz="2400" kern="100" dirty="0" err="1">
                <a:ea typeface="Calibri" panose="020F0502020204030204" pitchFamily="34" charset="0"/>
                <a:cs typeface="Times New Roman" panose="02020603050405020304" pitchFamily="18" charset="0"/>
              </a:rPr>
              <a:t>Dummificación</a:t>
            </a:r>
            <a:endParaRPr lang="es-CO" sz="24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CO" sz="2400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Configuración de parámetros de la </a:t>
            </a:r>
            <a:r>
              <a:rPr lang="es-CO" sz="2400" kern="100" dirty="0">
                <a:cs typeface="Times New Roman" panose="02020603050405020304" pitchFamily="18" charset="0"/>
              </a:rPr>
              <a:t>función </a:t>
            </a:r>
            <a:r>
              <a:rPr lang="es-CO" sz="2400" kern="100" dirty="0" err="1">
                <a:cs typeface="Times New Roman" panose="02020603050405020304" pitchFamily="18" charset="0"/>
              </a:rPr>
              <a:t>train_test_Split</a:t>
            </a:r>
            <a:r>
              <a:rPr lang="es-CO" sz="2400" kern="100" dirty="0">
                <a:cs typeface="Times New Roman" panose="02020603050405020304" pitchFamily="18" charset="0"/>
              </a:rPr>
              <a:t> de la librería </a:t>
            </a:r>
            <a:r>
              <a:rPr lang="es-CO" sz="2400" kern="100" dirty="0" err="1">
                <a:cs typeface="Times New Roman" panose="02020603050405020304" pitchFamily="18" charset="0"/>
              </a:rPr>
              <a:t>sklearn</a:t>
            </a:r>
            <a:endParaRPr lang="es-CO" sz="2400" kern="100" dirty="0">
              <a:cs typeface="Times New Roman" panose="02020603050405020304" pitchFamily="18" charset="0"/>
            </a:endParaRPr>
          </a:p>
          <a:p>
            <a:pPr algn="just"/>
            <a:endParaRPr lang="es-CO" sz="24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CO" sz="2400" dirty="0"/>
              <a:t>Parámetros </a:t>
            </a:r>
            <a:r>
              <a:rPr lang="es-CO" sz="2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de afinamiento:</a:t>
            </a:r>
            <a:endParaRPr lang="es-CO" sz="24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Número de lobos: 8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Número de iteraciones (EFOS): 70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Número de repeticiones de ejecución: 20</a:t>
            </a:r>
            <a:endParaRPr lang="es-CO" sz="2400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81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7" y="1006263"/>
            <a:ext cx="10450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>
                <a:latin typeface="Martel-Regular"/>
              </a:rPr>
              <a:t>Definición de la función objetivo</a:t>
            </a:r>
            <a:endParaRPr lang="es-CO" sz="2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4B2F169F-E521-32FF-6BB7-FE5DFB506887}"/>
                  </a:ext>
                </a:extLst>
              </p:cNvPr>
              <p:cNvSpPr txBox="1"/>
              <p:nvPr/>
            </p:nvSpPr>
            <p:spPr>
              <a:xfrm>
                <a:off x="1369215" y="1810215"/>
                <a:ext cx="9450389" cy="44219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CO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𝐹𝑖𝑡𝑛𝑒𝑠𝑠</m:t>
                      </m:r>
                      <m:r>
                        <a:rPr lang="es-CO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s-CO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sub>
                      </m:sSub>
                      <m:d>
                        <m:d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𝛽</m:t>
                      </m:r>
                      <m:f>
                        <m:fPr>
                          <m:ctrlPr>
                            <a:rPr lang="es-CO" sz="20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s-CO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0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20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CO" sz="20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s-CO" sz="20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sub>
                      </m:sSub>
                      <m:d>
                        <m:dPr>
                          <m:ctrlPr>
                            <a:rPr lang="es-CO" sz="20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CO" sz="2000" i="1" kern="1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000" i="1" kern="1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asa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de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error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de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clasificaci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ó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n</m:t>
                      </m:r>
                      <m:r>
                        <m:rPr>
                          <m:nor/>
                        </m:rPr>
                        <a:rPr lang="es-MX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del</m:t>
                      </m:r>
                      <m:r>
                        <m:rPr>
                          <m:nor/>
                        </m:rPr>
                        <a:rPr lang="en-US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clasificador</m:t>
                      </m:r>
                      <m:r>
                        <m:rPr>
                          <m:nor/>
                        </m:rPr>
                        <a:rPr lang="en-US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KNN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con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k</m:t>
                      </m:r>
                      <m:r>
                        <m:rPr>
                          <m:nor/>
                        </m:rPr>
                        <a:rPr lang="es-CO" sz="2000" i="1" kern="100" dirty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=5</m:t>
                      </m:r>
                    </m:oMath>
                  </m:oMathPara>
                </a14:m>
                <a:endParaRPr lang="es-CO" sz="2000" i="1" kern="100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:endParaRPr lang="en-US" sz="2000" i="1" kern="100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: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𝑃𝑎𝑟𝑎𝑚𝑒𝑡𝑟𝑜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𝑞𝑢𝑒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𝑚𝑎𝑦𝑜𝑟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𝑖𝑚𝑝𝑜𝑟𝑡𝑎𝑛𝑐𝑖𝑎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𝑎𝑙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𝑒𝑟𝑟𝑜𝑟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=0.99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sz="20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𝑇𝑎𝑚𝑎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ñ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𝑜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𝑑𝑒𝑙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𝑠𝑢𝑏𝑐𝑜𝑛𝑗𝑢𝑛𝑡𝑜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𝑑𝑒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𝑑𝑎𝑡𝑜𝑠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𝑠𝑒𝑙𝑒𝑐𝑐𝑖𝑜𝑛𝑎𝑑𝑜𝑠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en-US" sz="2000" i="1" kern="100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𝑇𝑎𝑚𝑎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ñ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𝑜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𝑑𝑒𝑙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𝑑𝑎𝑡𝑎𝑠𝑒𝑡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𝛽</m:t>
                      </m:r>
                      <m:r>
                        <a:rPr lang="es-CO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: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𝑃𝑎𝑟𝑎𝑚𝑒𝑡𝑟𝑜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𝑞𝑢𝑒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𝑑𝑎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𝑚𝑎𝑦𝑜𝑟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𝑖𝑚𝑝𝑜𝑟𝑡𝑎𝑛𝑐𝑖𝑎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𝑙𝑎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𝑟𝑒𝑙𝑎𝑐𝑖𝑜𝑛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𝑒𝑛𝑡𝑟𝑒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20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𝐶</m:t>
                      </m:r>
                    </m:oMath>
                  </m:oMathPara>
                </a14:m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sz="20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𝛽</m:t>
                    </m:r>
                    <m:r>
                      <a:rPr lang="en-US" sz="20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=0.01</m:t>
                    </m:r>
                  </m:oMath>
                </a14:m>
                <a:r>
                  <a:rPr lang="en-US" sz="2000" i="1" kern="1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s-CO" sz="20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4B2F169F-E521-32FF-6BB7-FE5DFB5068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9215" y="1810215"/>
                <a:ext cx="9450389" cy="4421980"/>
              </a:xfrm>
              <a:prstGeom prst="rect">
                <a:avLst/>
              </a:prstGeom>
              <a:blipFill>
                <a:blip r:embed="rId5"/>
                <a:stretch>
                  <a:fillRect b="-28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592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00486"/>
            <a:ext cx="104502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32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BGWO1</a:t>
            </a:r>
            <a:endParaRPr lang="es-CO" sz="3200" b="1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A1A1A2D-60AA-3CF8-AAC4-3EAC621E30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098473"/>
              </p:ext>
            </p:extLst>
          </p:nvPr>
        </p:nvGraphicFramePr>
        <p:xfrm>
          <a:off x="1748118" y="1727438"/>
          <a:ext cx="8590701" cy="1876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79532">
                  <a:extLst>
                    <a:ext uri="{9D8B030D-6E8A-4147-A177-3AD203B41FA5}">
                      <a16:colId xmlns:a16="http://schemas.microsoft.com/office/drawing/2014/main" val="511347730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2803997274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228623182"/>
                    </a:ext>
                  </a:extLst>
                </a:gridCol>
                <a:gridCol w="976786">
                  <a:extLst>
                    <a:ext uri="{9D8B030D-6E8A-4147-A177-3AD203B41FA5}">
                      <a16:colId xmlns:a16="http://schemas.microsoft.com/office/drawing/2014/main" val="890925015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1344224262"/>
                    </a:ext>
                  </a:extLst>
                </a:gridCol>
                <a:gridCol w="1026876">
                  <a:extLst>
                    <a:ext uri="{9D8B030D-6E8A-4147-A177-3AD203B41FA5}">
                      <a16:colId xmlns:a16="http://schemas.microsoft.com/office/drawing/2014/main" val="3284980831"/>
                    </a:ext>
                  </a:extLst>
                </a:gridCol>
                <a:gridCol w="1026876">
                  <a:extLst>
                    <a:ext uri="{9D8B030D-6E8A-4147-A177-3AD203B41FA5}">
                      <a16:colId xmlns:a16="http://schemas.microsoft.com/office/drawing/2014/main" val="90839386"/>
                    </a:ext>
                  </a:extLst>
                </a:gridCol>
              </a:tblGrid>
              <a:tr h="336360">
                <a:tc>
                  <a:txBody>
                    <a:bodyPr/>
                    <a:lstStyle/>
                    <a:p>
                      <a:pPr algn="l" fontAlgn="b"/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R.A.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u="none" strike="noStrike" dirty="0">
                          <a:effectLst/>
                        </a:rPr>
                        <a:t>P4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77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 err="1">
                          <a:effectLst/>
                        </a:rPr>
                        <a:t>Average</a:t>
                      </a:r>
                      <a:r>
                        <a:rPr lang="es-CO" sz="2400" u="none" strike="noStrike" dirty="0">
                          <a:effectLst/>
                        </a:rPr>
                        <a:t> Fitness 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0.106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0.119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5868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>
                          <a:effectLst/>
                        </a:rPr>
                        <a:t>Standard Deviation 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0.016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0.010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6835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>
                          <a:effectLst/>
                        </a:rPr>
                        <a:t>Best Fitness 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0.085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0.101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6715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 err="1">
                          <a:effectLst/>
                        </a:rPr>
                        <a:t>Worst</a:t>
                      </a:r>
                      <a:r>
                        <a:rPr lang="es-CO" sz="2400" u="none" strike="noStrike" dirty="0">
                          <a:effectLst/>
                        </a:rPr>
                        <a:t> Fitness 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0.12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>
                          <a:effectLst/>
                        </a:rPr>
                        <a:t>0.144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550584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CBAE8BC7-9C19-02E6-8835-2129F0F96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735023"/>
              </p:ext>
            </p:extLst>
          </p:nvPr>
        </p:nvGraphicFramePr>
        <p:xfrm>
          <a:off x="655946" y="3846040"/>
          <a:ext cx="10876929" cy="262128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625643">
                  <a:extLst>
                    <a:ext uri="{9D8B030D-6E8A-4147-A177-3AD203B41FA5}">
                      <a16:colId xmlns:a16="http://schemas.microsoft.com/office/drawing/2014/main" val="4209391958"/>
                    </a:ext>
                  </a:extLst>
                </a:gridCol>
                <a:gridCol w="3625643">
                  <a:extLst>
                    <a:ext uri="{9D8B030D-6E8A-4147-A177-3AD203B41FA5}">
                      <a16:colId xmlns:a16="http://schemas.microsoft.com/office/drawing/2014/main" val="485706031"/>
                    </a:ext>
                  </a:extLst>
                </a:gridCol>
                <a:gridCol w="3625643">
                  <a:extLst>
                    <a:ext uri="{9D8B030D-6E8A-4147-A177-3AD203B41FA5}">
                      <a16:colId xmlns:a16="http://schemas.microsoft.com/office/drawing/2014/main" val="787091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P1: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8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7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20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P2: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8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P3: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10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269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P4: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15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P5: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10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5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695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94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to 10">
            <a:extLst>
              <a:ext uri="{FF2B5EF4-FFF2-40B4-BE49-F238E27FC236}">
                <a16:creationId xmlns:a16="http://schemas.microsoft.com/office/drawing/2014/main" id="{88F2FDE4-87D9-16F1-941E-8FEA5D90E4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2629"/>
          <a:ext cx="12188825" cy="758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142520" imgH="825120" progId="">
                  <p:embed/>
                </p:oleObj>
              </mc:Choice>
              <mc:Fallback>
                <p:oleObj r:id="rId3" imgW="13142520" imgH="825120" progId="">
                  <p:embed/>
                  <p:pic>
                    <p:nvPicPr>
                      <p:cNvPr id="11" name="Objeto 10">
                        <a:extLst>
                          <a:ext uri="{FF2B5EF4-FFF2-40B4-BE49-F238E27FC236}">
                            <a16:creationId xmlns:a16="http://schemas.microsoft.com/office/drawing/2014/main" id="{88F2FDE4-87D9-16F1-941E-8FEA5D90E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29"/>
                        <a:ext cx="12188825" cy="758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DA445E63-E7CD-4E15-3ED4-BAAA511BA342}"/>
              </a:ext>
            </a:extLst>
          </p:cNvPr>
          <p:cNvSpPr txBox="1"/>
          <p:nvPr/>
        </p:nvSpPr>
        <p:spPr>
          <a:xfrm>
            <a:off x="88490" y="147484"/>
            <a:ext cx="6616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bg1"/>
                </a:solidFill>
                <a:latin typeface="Calibri" panose="020F0502020204030204" pitchFamily="34" charset="0"/>
              </a:rPr>
              <a:t>CBGWO for Feature Selection</a:t>
            </a:r>
            <a:endParaRPr lang="es-CO" sz="2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BAE410-9F5D-31DD-8B48-B4418516EB56}"/>
              </a:ext>
            </a:extLst>
          </p:cNvPr>
          <p:cNvSpPr txBox="1"/>
          <p:nvPr/>
        </p:nvSpPr>
        <p:spPr>
          <a:xfrm>
            <a:off x="869268" y="900486"/>
            <a:ext cx="104502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32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BGWO2</a:t>
            </a:r>
            <a:endParaRPr lang="es-CO" sz="3200" b="1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A1A1A2D-60AA-3CF8-AAC4-3EAC621E30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230132"/>
              </p:ext>
            </p:extLst>
          </p:nvPr>
        </p:nvGraphicFramePr>
        <p:xfrm>
          <a:off x="1748118" y="1727438"/>
          <a:ext cx="8590701" cy="1876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79532">
                  <a:extLst>
                    <a:ext uri="{9D8B030D-6E8A-4147-A177-3AD203B41FA5}">
                      <a16:colId xmlns:a16="http://schemas.microsoft.com/office/drawing/2014/main" val="511347730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3915703529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228623182"/>
                    </a:ext>
                  </a:extLst>
                </a:gridCol>
                <a:gridCol w="976786">
                  <a:extLst>
                    <a:ext uri="{9D8B030D-6E8A-4147-A177-3AD203B41FA5}">
                      <a16:colId xmlns:a16="http://schemas.microsoft.com/office/drawing/2014/main" val="890925015"/>
                    </a:ext>
                  </a:extLst>
                </a:gridCol>
                <a:gridCol w="1026877">
                  <a:extLst>
                    <a:ext uri="{9D8B030D-6E8A-4147-A177-3AD203B41FA5}">
                      <a16:colId xmlns:a16="http://schemas.microsoft.com/office/drawing/2014/main" val="1344224262"/>
                    </a:ext>
                  </a:extLst>
                </a:gridCol>
                <a:gridCol w="1026876">
                  <a:extLst>
                    <a:ext uri="{9D8B030D-6E8A-4147-A177-3AD203B41FA5}">
                      <a16:colId xmlns:a16="http://schemas.microsoft.com/office/drawing/2014/main" val="3284980831"/>
                    </a:ext>
                  </a:extLst>
                </a:gridCol>
                <a:gridCol w="1026876">
                  <a:extLst>
                    <a:ext uri="{9D8B030D-6E8A-4147-A177-3AD203B41FA5}">
                      <a16:colId xmlns:a16="http://schemas.microsoft.com/office/drawing/2014/main" val="90839386"/>
                    </a:ext>
                  </a:extLst>
                </a:gridCol>
              </a:tblGrid>
              <a:tr h="336360">
                <a:tc>
                  <a:txBody>
                    <a:bodyPr/>
                    <a:lstStyle/>
                    <a:p>
                      <a:pPr algn="l" fontAlgn="b"/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R.A.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u="none" strike="noStrike" dirty="0">
                          <a:effectLst/>
                        </a:rPr>
                        <a:t>P4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77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 err="1">
                          <a:effectLst/>
                        </a:rPr>
                        <a:t>Average</a:t>
                      </a:r>
                      <a:r>
                        <a:rPr lang="es-CO" sz="2400" u="none" strike="noStrike" dirty="0">
                          <a:effectLst/>
                        </a:rPr>
                        <a:t> Fitness 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0.0662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0.0628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0.0594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5868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>
                          <a:effectLst/>
                        </a:rPr>
                        <a:t>Standard Deviation 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0.0139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0.0141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0.0113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6835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>
                          <a:effectLst/>
                        </a:rPr>
                        <a:t>Best Fitness </a:t>
                      </a:r>
                      <a:endParaRPr lang="es-CO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0.0299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0.0290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0.0430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6715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dirty="0" err="1">
                          <a:effectLst/>
                        </a:rPr>
                        <a:t>Worst</a:t>
                      </a:r>
                      <a:r>
                        <a:rPr lang="es-CO" sz="2400" u="none" strike="noStrike" dirty="0">
                          <a:effectLst/>
                        </a:rPr>
                        <a:t> Fitness </a:t>
                      </a:r>
                      <a:endParaRPr lang="es-CO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0.0990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24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0.1133</a:t>
                      </a:r>
                      <a:endParaRPr lang="es-CO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O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550584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CBAE8BC7-9C19-02E6-8835-2129F0F96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47724"/>
              </p:ext>
            </p:extLst>
          </p:nvPr>
        </p:nvGraphicFramePr>
        <p:xfrm>
          <a:off x="655946" y="3846040"/>
          <a:ext cx="10876929" cy="262128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625643">
                  <a:extLst>
                    <a:ext uri="{9D8B030D-6E8A-4147-A177-3AD203B41FA5}">
                      <a16:colId xmlns:a16="http://schemas.microsoft.com/office/drawing/2014/main" val="4209391958"/>
                    </a:ext>
                  </a:extLst>
                </a:gridCol>
                <a:gridCol w="3625643">
                  <a:extLst>
                    <a:ext uri="{9D8B030D-6E8A-4147-A177-3AD203B41FA5}">
                      <a16:colId xmlns:a16="http://schemas.microsoft.com/office/drawing/2014/main" val="485706031"/>
                    </a:ext>
                  </a:extLst>
                </a:gridCol>
                <a:gridCol w="3625643">
                  <a:extLst>
                    <a:ext uri="{9D8B030D-6E8A-4147-A177-3AD203B41FA5}">
                      <a16:colId xmlns:a16="http://schemas.microsoft.com/office/drawing/2014/main" val="787091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P1: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8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7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20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P2: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8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P3: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10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269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P4: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15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O" sz="1600" b="0" dirty="0">
                          <a:solidFill>
                            <a:sysClr val="windowText" lastClr="000000"/>
                          </a:solidFill>
                        </a:rPr>
                        <a:t>Parámetros 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 afinamiento P5: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lobos: 10</a:t>
                      </a: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iteraciones (EFOS): 5</a:t>
                      </a: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r>
                        <a:rPr lang="es-CO" sz="1600" b="0" kern="100" dirty="0">
                          <a:solidFill>
                            <a:sysClr val="windowText" lastClr="000000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repeticiones de ejecución: 31</a:t>
                      </a: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just">
                        <a:buFont typeface="Arial" panose="020B0604020202020204" pitchFamily="34" charset="0"/>
                        <a:buChar char="•"/>
                      </a:pPr>
                      <a:endParaRPr lang="es-CO" sz="1600" b="0" kern="100" dirty="0">
                        <a:solidFill>
                          <a:sysClr val="windowText" lastClr="000000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695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519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5209</TotalTime>
  <Words>918</Words>
  <Application>Microsoft Macintosh PowerPoint</Application>
  <PresentationFormat>Personalizado</PresentationFormat>
  <Paragraphs>204</Paragraphs>
  <Slides>10</Slides>
  <Notes>5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0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Martel-Regular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unicauca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lucy alejandra cruz astudillo</dc:creator>
  <cp:lastModifiedBy>CAMILO ENRIQUE ROMERO PARRA</cp:lastModifiedBy>
  <cp:revision>336</cp:revision>
  <dcterms:created xsi:type="dcterms:W3CDTF">2019-01-31T16:13:01Z</dcterms:created>
  <dcterms:modified xsi:type="dcterms:W3CDTF">2023-12-13T01:02:32Z</dcterms:modified>
</cp:coreProperties>
</file>

<file path=docProps/thumbnail.jpeg>
</file>